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Id3"/>
    <p:sldId id="259" r:id="rId4"/>
    <p:sldId id="258" r:id="rId5"/>
    <p:sldId id="260" r:id="rId6"/>
    <p:sldId id="261" r:id="rId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D57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840"/>
    <p:restoredTop sz="96327"/>
  </p:normalViewPr>
  <p:slideViewPr>
    <p:cSldViewPr snapToGrid="0">
      <p:cViewPr varScale="1">
        <p:scale>
          <a:sx n="136" d="100"/>
          <a:sy n="136" d="100"/>
        </p:scale>
        <p:origin x="208" y="161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AB199CA4-B652-6F45-A186-BA3E1FF27233}" type="datetimeFigureOut">
              <a:rPr kumimoji="1" lang="ja-JP" altLang="en-US" smtClean="0"/>
              <a:t>2022/11/7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25514833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AB199CA4-B652-6F45-A186-BA3E1FF27233}" type="datetimeFigureOut">
              <a:rPr kumimoji="1" lang="ja-JP" altLang="en-US" smtClean="0"/>
              <a:t>2022/11/7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3109833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AB199CA4-B652-6F45-A186-BA3E1FF27233}" type="datetimeFigureOut">
              <a:rPr kumimoji="1" lang="ja-JP" altLang="en-US" smtClean="0"/>
              <a:t>2022/11/7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9888782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AB199CA4-B652-6F45-A186-BA3E1FF27233}" type="datetimeFigureOut">
              <a:rPr kumimoji="1" lang="ja-JP" altLang="en-US" smtClean="0"/>
              <a:t>2022/11/7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36202896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AB199CA4-B652-6F45-A186-BA3E1FF27233}" type="datetimeFigureOut">
              <a:rPr kumimoji="1" lang="ja-JP" altLang="en-US" smtClean="0"/>
              <a:t>2022/11/7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7612696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AB199CA4-B652-6F45-A186-BA3E1FF27233}" type="datetimeFigureOut">
              <a:rPr kumimoji="1" lang="ja-JP" altLang="en-US" smtClean="0"/>
              <a:t>2022/11/7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2648840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AB199CA4-B652-6F45-A186-BA3E1FF27233}" type="datetimeFigureOut">
              <a:rPr kumimoji="1" lang="ja-JP" altLang="en-US" smtClean="0"/>
              <a:t>2022/11/7</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0147081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AB199CA4-B652-6F45-A186-BA3E1FF27233}" type="datetimeFigureOut">
              <a:rPr kumimoji="1" lang="ja-JP" altLang="en-US" smtClean="0"/>
              <a:t>2022/11/7</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39938633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B199CA4-B652-6F45-A186-BA3E1FF27233}" type="datetimeFigureOut">
              <a:rPr kumimoji="1" lang="ja-JP" altLang="en-US" smtClean="0"/>
              <a:t>2022/11/7</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32558532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AB199CA4-B652-6F45-A186-BA3E1FF27233}" type="datetimeFigureOut">
              <a:rPr kumimoji="1" lang="ja-JP" altLang="en-US" smtClean="0"/>
              <a:t>2022/11/7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42864629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AB199CA4-B652-6F45-A186-BA3E1FF27233}" type="datetimeFigureOut">
              <a:rPr kumimoji="1" lang="ja-JP" altLang="en-US" smtClean="0"/>
              <a:t>2022/11/7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27831348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B199CA4-B652-6F45-A186-BA3E1FF27233}" type="datetimeFigureOut">
              <a:rPr kumimoji="1" lang="ja-JP" altLang="en-US" smtClean="0"/>
              <a:t>2022/11/7</a:t>
            </a:fld>
            <a:endParaRPr kumimoji="1"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322879055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4663724-4D61-227B-524F-193413F6D946}"/>
              </a:ext>
            </a:extLst>
          </p:cNvPr>
          <p:cNvSpPr>
            <a:spLocks noGrp="1"/>
          </p:cNvSpPr>
          <p:nvPr>
            <p:ph type="ctrTitle"/>
          </p:nvPr>
        </p:nvSpPr>
        <p:spPr>
          <a:xfrm>
            <a:off x="471488" y="779462"/>
            <a:ext cx="8272462" cy="2535237"/>
          </a:xfrm>
        </p:spPr>
        <p:txBody>
          <a:bodyPr>
            <a:noAutofit/>
          </a:bodyPr>
          <a:lstStyle/>
          <a:p>
            <a:r>
              <a:rPr lang="ja-JP" altLang="en-US" sz="3200"/>
              <a:t>四捨五入したパーセンテージが何個あれば</a:t>
            </a:r>
            <a:br>
              <a:rPr lang="en-US" altLang="ja-JP" sz="3200" dirty="0"/>
            </a:br>
            <a:r>
              <a:rPr lang="ja-JP" altLang="en-US" sz="3200"/>
              <a:t>共通する分母を逆算して求まる値に</a:t>
            </a:r>
            <a:br>
              <a:rPr lang="en-US" altLang="ja-JP" sz="3200" dirty="0"/>
            </a:br>
            <a:r>
              <a:rPr lang="ja-JP" altLang="en-US" sz="3200"/>
              <a:t>確信が高く持てるかについての</a:t>
            </a:r>
            <a:br>
              <a:rPr lang="en-US" altLang="ja-JP" sz="3200" dirty="0"/>
            </a:br>
            <a:r>
              <a:rPr lang="ja-JP" altLang="en-US" sz="3200"/>
              <a:t>ベイズ推定の考え方による考察</a:t>
            </a:r>
            <a:endParaRPr kumimoji="1" lang="ja-JP" altLang="en-US" sz="3200"/>
          </a:p>
        </p:txBody>
      </p:sp>
      <p:sp>
        <p:nvSpPr>
          <p:cNvPr id="3" name="字幕 2">
            <a:extLst>
              <a:ext uri="{FF2B5EF4-FFF2-40B4-BE49-F238E27FC236}">
                <a16:creationId xmlns:a16="http://schemas.microsoft.com/office/drawing/2014/main" id="{302E13F9-C2AD-F1A0-5B41-AC902B4CB07F}"/>
              </a:ext>
            </a:extLst>
          </p:cNvPr>
          <p:cNvSpPr>
            <a:spLocks noGrp="1"/>
          </p:cNvSpPr>
          <p:nvPr>
            <p:ph type="subTitle" idx="1"/>
          </p:nvPr>
        </p:nvSpPr>
        <p:spPr>
          <a:xfrm>
            <a:off x="1143000" y="4771231"/>
            <a:ext cx="6858000" cy="600075"/>
          </a:xfrm>
        </p:spPr>
        <p:txBody>
          <a:bodyPr/>
          <a:lstStyle/>
          <a:p>
            <a:r>
              <a:rPr kumimoji="1" lang="en-US" altLang="ja-JP" dirty="0"/>
              <a:t>2022-11-07 (</a:t>
            </a:r>
            <a:r>
              <a:rPr kumimoji="1" lang="ja-JP" altLang="en-US"/>
              <a:t>月</a:t>
            </a:r>
            <a:r>
              <a:rPr kumimoji="1" lang="en-US" altLang="ja-JP" dirty="0"/>
              <a:t>) </a:t>
            </a:r>
            <a:r>
              <a:rPr kumimoji="1" lang="ja-JP" altLang="en-US"/>
              <a:t>下野寿之</a:t>
            </a:r>
          </a:p>
        </p:txBody>
      </p:sp>
    </p:spTree>
    <p:extLst>
      <p:ext uri="{BB962C8B-B14F-4D97-AF65-F5344CB8AC3E}">
        <p14:creationId xmlns:p14="http://schemas.microsoft.com/office/powerpoint/2010/main" val="33439434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1A9C6C5-BDD9-0D3A-6E7B-955ACF447DC8}"/>
              </a:ext>
            </a:extLst>
          </p:cNvPr>
          <p:cNvSpPr>
            <a:spLocks noGrp="1"/>
          </p:cNvSpPr>
          <p:nvPr>
            <p:ph type="title"/>
          </p:nvPr>
        </p:nvSpPr>
        <p:spPr>
          <a:xfrm>
            <a:off x="628650" y="365127"/>
            <a:ext cx="7886700" cy="879212"/>
          </a:xfrm>
        </p:spPr>
        <p:txBody>
          <a:bodyPr/>
          <a:lstStyle/>
          <a:p>
            <a:r>
              <a:rPr kumimoji="1" lang="ja-JP" altLang="en-US"/>
              <a:t>ベイズの式</a:t>
            </a:r>
          </a:p>
        </p:txBody>
      </p:sp>
      <p:sp>
        <p:nvSpPr>
          <p:cNvPr id="3" name="コンテンツ プレースホルダー 2">
            <a:extLst>
              <a:ext uri="{FF2B5EF4-FFF2-40B4-BE49-F238E27FC236}">
                <a16:creationId xmlns:a16="http://schemas.microsoft.com/office/drawing/2014/main" id="{2B8EF878-1001-5A16-2954-4966A7C1A637}"/>
              </a:ext>
            </a:extLst>
          </p:cNvPr>
          <p:cNvSpPr>
            <a:spLocks noGrp="1"/>
          </p:cNvSpPr>
          <p:nvPr>
            <p:ph idx="1"/>
          </p:nvPr>
        </p:nvSpPr>
        <p:spPr>
          <a:xfrm>
            <a:off x="1181591" y="1941921"/>
            <a:ext cx="6780818" cy="4235041"/>
          </a:xfrm>
        </p:spPr>
        <p:txBody>
          <a:bodyPr>
            <a:normAutofit fontScale="85000" lnSpcReduction="20000"/>
          </a:bodyPr>
          <a:lstStyle/>
          <a:p>
            <a:pPr>
              <a:lnSpc>
                <a:spcPct val="110000"/>
              </a:lnSpc>
            </a:pPr>
            <a:r>
              <a:rPr kumimoji="1" lang="en-US" altLang="ja-JP" dirty="0"/>
              <a:t>Prob (h</a:t>
            </a:r>
            <a:r>
              <a:rPr kumimoji="1" lang="en-US" altLang="ja-JP" baseline="-25000" dirty="0"/>
              <a:t>i</a:t>
            </a:r>
            <a:r>
              <a:rPr kumimoji="1" lang="en-US" altLang="ja-JP" dirty="0"/>
              <a:t>)</a:t>
            </a:r>
            <a:r>
              <a:rPr lang="ja-JP" altLang="en-US"/>
              <a:t> の項は「事前確率」と呼ばれ、</a:t>
            </a:r>
            <a:br>
              <a:rPr lang="en-US" altLang="ja-JP" dirty="0"/>
            </a:br>
            <a:r>
              <a:rPr lang="ja-JP" altLang="en-US"/>
              <a:t>異なる仮説間の比が大事であり、</a:t>
            </a:r>
            <a:br>
              <a:rPr lang="en-US" altLang="ja-JP" dirty="0"/>
            </a:br>
            <a:r>
              <a:rPr lang="ja-JP" altLang="en-US"/>
              <a:t>自然で尤もな確率を当てはめる必要がある。</a:t>
            </a:r>
            <a:endParaRPr lang="en-US" altLang="ja-JP" dirty="0"/>
          </a:p>
          <a:p>
            <a:pPr>
              <a:lnSpc>
                <a:spcPct val="110000"/>
              </a:lnSpc>
            </a:pPr>
            <a:r>
              <a:rPr kumimoji="1" lang="en-US" altLang="ja-JP" dirty="0"/>
              <a:t>Prob (</a:t>
            </a:r>
            <a:r>
              <a:rPr kumimoji="1" lang="en-US" altLang="ja-JP" dirty="0" err="1"/>
              <a:t>e|h</a:t>
            </a:r>
            <a:r>
              <a:rPr kumimoji="1" lang="en-US" altLang="ja-JP" baseline="-25000" dirty="0" err="1"/>
              <a:t>i</a:t>
            </a:r>
            <a:r>
              <a:rPr kumimoji="1" lang="en-US" altLang="ja-JP" dirty="0"/>
              <a:t>) </a:t>
            </a:r>
            <a:r>
              <a:rPr kumimoji="1" lang="ja-JP" altLang="en-US"/>
              <a:t>は「尤度」と呼ばれ、</a:t>
            </a:r>
            <a:br>
              <a:rPr lang="en-US" altLang="ja-JP" dirty="0"/>
            </a:br>
            <a:r>
              <a:rPr kumimoji="1" lang="ja-JP" altLang="en-US"/>
              <a:t>何らかの方法で計算される。</a:t>
            </a:r>
            <a:endParaRPr kumimoji="1" lang="en-US" altLang="ja-JP" dirty="0"/>
          </a:p>
          <a:p>
            <a:pPr>
              <a:lnSpc>
                <a:spcPct val="110000"/>
              </a:lnSpc>
            </a:pPr>
            <a:r>
              <a:rPr lang="ja-JP" altLang="en-US"/>
              <a:t>観測した証拠</a:t>
            </a:r>
            <a:r>
              <a:rPr lang="en-US" altLang="ja-JP" dirty="0"/>
              <a:t> e </a:t>
            </a:r>
            <a:r>
              <a:rPr lang="ja-JP" altLang="en-US"/>
              <a:t>に対して、</a:t>
            </a:r>
            <a:br>
              <a:rPr lang="en-US" altLang="ja-JP" dirty="0"/>
            </a:br>
            <a:r>
              <a:rPr kumimoji="1" lang="ja-JP" altLang="en-US"/>
              <a:t>異なる仮説</a:t>
            </a:r>
            <a:r>
              <a:rPr kumimoji="1" lang="en-US" altLang="ja-JP" dirty="0"/>
              <a:t>h</a:t>
            </a:r>
            <a:r>
              <a:rPr kumimoji="1" lang="en-US" altLang="ja-JP" baseline="-25000" dirty="0"/>
              <a:t>i </a:t>
            </a:r>
            <a:r>
              <a:rPr kumimoji="1" lang="en-US" altLang="ja-JP" dirty="0"/>
              <a:t>(</a:t>
            </a:r>
            <a:r>
              <a:rPr kumimoji="1" lang="en-US" altLang="ja-JP" dirty="0" err="1"/>
              <a:t>i</a:t>
            </a:r>
            <a:r>
              <a:rPr kumimoji="1" lang="en-US" altLang="ja-JP" dirty="0"/>
              <a:t>=1,2,3…)</a:t>
            </a:r>
            <a:r>
              <a:rPr lang="ja-JP" altLang="en-US"/>
              <a:t>がどれだけ正しいかを</a:t>
            </a:r>
            <a:br>
              <a:rPr lang="en-US" altLang="ja-JP" dirty="0"/>
            </a:br>
            <a:r>
              <a:rPr kumimoji="1" lang="ja-JP" altLang="en-US"/>
              <a:t>左辺の「事後確率」として算出する。</a:t>
            </a:r>
            <a:endParaRPr kumimoji="1" lang="en-US" altLang="ja-JP" dirty="0"/>
          </a:p>
          <a:p>
            <a:pPr>
              <a:lnSpc>
                <a:spcPct val="110000"/>
              </a:lnSpc>
            </a:pPr>
            <a:r>
              <a:rPr kumimoji="1" lang="ja-JP" altLang="en-US"/>
              <a:t>あらゆる仮説</a:t>
            </a:r>
            <a:r>
              <a:rPr kumimoji="1" lang="en-US" altLang="ja-JP" dirty="0"/>
              <a:t>h</a:t>
            </a:r>
            <a:r>
              <a:rPr kumimoji="1" lang="en-US" altLang="ja-JP" baseline="-25000" dirty="0"/>
              <a:t>i</a:t>
            </a:r>
            <a:r>
              <a:rPr kumimoji="1" lang="ja-JP" altLang="en-US"/>
              <a:t>が同時に起きない場合、</a:t>
            </a:r>
            <a:br>
              <a:rPr kumimoji="1" lang="en-US" altLang="ja-JP" dirty="0"/>
            </a:br>
            <a:r>
              <a:rPr kumimoji="1" lang="ja-JP" altLang="en-US"/>
              <a:t>事前確率も事後確率も総和は</a:t>
            </a:r>
            <a:r>
              <a:rPr kumimoji="1" lang="en-US" altLang="ja-JP" dirty="0"/>
              <a:t>100%</a:t>
            </a:r>
            <a:r>
              <a:rPr kumimoji="1" lang="ja-JP" altLang="en-US"/>
              <a:t>であり、</a:t>
            </a:r>
            <a:br>
              <a:rPr kumimoji="1" lang="en-US" altLang="ja-JP" dirty="0"/>
            </a:br>
            <a:r>
              <a:rPr kumimoji="1" lang="ja-JP" altLang="en-US"/>
              <a:t>この性質を計算で利用することも多い。</a:t>
            </a:r>
            <a:endParaRPr kumimoji="1" lang="en-US" altLang="ja-JP" dirty="0"/>
          </a:p>
          <a:p>
            <a:pPr>
              <a:lnSpc>
                <a:spcPct val="110000"/>
              </a:lnSpc>
            </a:pPr>
            <a:endParaRPr kumimoji="1" lang="en-US" altLang="ja-JP" dirty="0"/>
          </a:p>
          <a:p>
            <a:pPr>
              <a:lnSpc>
                <a:spcPct val="110000"/>
              </a:lnSpc>
            </a:pPr>
            <a:endParaRPr kumimoji="1" lang="en-US" altLang="ja-JP" dirty="0"/>
          </a:p>
          <a:p>
            <a:pPr>
              <a:lnSpc>
                <a:spcPct val="110000"/>
              </a:lnSpc>
            </a:pPr>
            <a:endParaRPr kumimoji="1" lang="en-US" altLang="ja-JP" dirty="0"/>
          </a:p>
          <a:p>
            <a:pPr marL="0" indent="0">
              <a:lnSpc>
                <a:spcPct val="110000"/>
              </a:lnSpc>
              <a:buNone/>
            </a:pPr>
            <a:endParaRPr kumimoji="1" lang="en-US" altLang="ja-JP" dirty="0"/>
          </a:p>
        </p:txBody>
      </p:sp>
      <p:sp>
        <p:nvSpPr>
          <p:cNvPr id="5" name="テキスト ボックス 4">
            <a:extLst>
              <a:ext uri="{FF2B5EF4-FFF2-40B4-BE49-F238E27FC236}">
                <a16:creationId xmlns:a16="http://schemas.microsoft.com/office/drawing/2014/main" id="{0421FEFE-31DD-DFF2-AC72-284DD4D172E2}"/>
              </a:ext>
            </a:extLst>
          </p:cNvPr>
          <p:cNvSpPr txBox="1"/>
          <p:nvPr/>
        </p:nvSpPr>
        <p:spPr>
          <a:xfrm>
            <a:off x="980387" y="1178351"/>
            <a:ext cx="5717357" cy="523220"/>
          </a:xfrm>
          <a:prstGeom prst="rect">
            <a:avLst/>
          </a:prstGeom>
          <a:solidFill>
            <a:srgbClr val="FFD579"/>
          </a:solidFill>
        </p:spPr>
        <p:txBody>
          <a:bodyPr wrap="square">
            <a:spAutoFit/>
          </a:bodyPr>
          <a:lstStyle/>
          <a:p>
            <a:r>
              <a:rPr kumimoji="1" lang="en-US" altLang="ja-JP" sz="2800" dirty="0"/>
              <a:t>Prob (</a:t>
            </a:r>
            <a:r>
              <a:rPr kumimoji="1" lang="en-US" altLang="ja-JP" sz="2800" dirty="0" err="1"/>
              <a:t>h</a:t>
            </a:r>
            <a:r>
              <a:rPr kumimoji="1" lang="en-US" altLang="ja-JP" sz="2800" baseline="-25000" dirty="0" err="1"/>
              <a:t>i</a:t>
            </a:r>
            <a:r>
              <a:rPr kumimoji="1" lang="en-US" altLang="ja-JP" sz="2800" dirty="0" err="1"/>
              <a:t>|e</a:t>
            </a:r>
            <a:r>
              <a:rPr kumimoji="1" lang="en-US" altLang="ja-JP" sz="2800" dirty="0"/>
              <a:t>) </a:t>
            </a:r>
            <a:r>
              <a:rPr kumimoji="1" lang="ja-JP" altLang="en-US" sz="2800"/>
              <a:t>∝</a:t>
            </a:r>
            <a:r>
              <a:rPr kumimoji="1" lang="en-US" altLang="ja-JP" sz="2800" dirty="0"/>
              <a:t> Prob (h</a:t>
            </a:r>
            <a:r>
              <a:rPr kumimoji="1" lang="en-US" altLang="ja-JP" sz="2800" baseline="-25000" dirty="0"/>
              <a:t>i</a:t>
            </a:r>
            <a:r>
              <a:rPr kumimoji="1" lang="en-US" altLang="ja-JP" sz="2800" dirty="0"/>
              <a:t>) × Prob (</a:t>
            </a:r>
            <a:r>
              <a:rPr kumimoji="1" lang="en-US" altLang="ja-JP" sz="2800" dirty="0" err="1"/>
              <a:t>e|h</a:t>
            </a:r>
            <a:r>
              <a:rPr kumimoji="1" lang="en-US" altLang="ja-JP" sz="2800" baseline="-25000" dirty="0" err="1"/>
              <a:t>i</a:t>
            </a:r>
            <a:r>
              <a:rPr kumimoji="1" lang="en-US" altLang="ja-JP" sz="2800" dirty="0"/>
              <a:t>)</a:t>
            </a:r>
            <a:endParaRPr lang="ja-JP" altLang="en-US" sz="2800"/>
          </a:p>
        </p:txBody>
      </p:sp>
    </p:spTree>
    <p:extLst>
      <p:ext uri="{BB962C8B-B14F-4D97-AF65-F5344CB8AC3E}">
        <p14:creationId xmlns:p14="http://schemas.microsoft.com/office/powerpoint/2010/main" val="25125905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98F4795-B3DB-6FD1-221F-FDE70A28775C}"/>
              </a:ext>
            </a:extLst>
          </p:cNvPr>
          <p:cNvSpPr>
            <a:spLocks noGrp="1"/>
          </p:cNvSpPr>
          <p:nvPr>
            <p:ph type="title"/>
          </p:nvPr>
        </p:nvSpPr>
        <p:spPr>
          <a:xfrm>
            <a:off x="628650" y="365126"/>
            <a:ext cx="7886700" cy="907493"/>
          </a:xfrm>
        </p:spPr>
        <p:txBody>
          <a:bodyPr/>
          <a:lstStyle/>
          <a:p>
            <a:r>
              <a:rPr kumimoji="1" lang="ja-JP" altLang="en-US" b="1"/>
              <a:t>本スライドの問題設定 </a:t>
            </a:r>
            <a:r>
              <a:rPr kumimoji="1" lang="en-US" altLang="ja-JP" b="1" dirty="0"/>
              <a:t>:</a:t>
            </a:r>
            <a:endParaRPr kumimoji="1" lang="ja-JP" altLang="en-US" b="1"/>
          </a:p>
        </p:txBody>
      </p:sp>
      <p:sp>
        <p:nvSpPr>
          <p:cNvPr id="3" name="コンテンツ プレースホルダー 2">
            <a:extLst>
              <a:ext uri="{FF2B5EF4-FFF2-40B4-BE49-F238E27FC236}">
                <a16:creationId xmlns:a16="http://schemas.microsoft.com/office/drawing/2014/main" id="{C54DDCEE-FAB0-9D6D-5DF9-13AB75459A46}"/>
              </a:ext>
            </a:extLst>
          </p:cNvPr>
          <p:cNvSpPr>
            <a:spLocks noGrp="1"/>
          </p:cNvSpPr>
          <p:nvPr>
            <p:ph idx="1"/>
          </p:nvPr>
        </p:nvSpPr>
        <p:spPr>
          <a:xfrm>
            <a:off x="433633" y="1442301"/>
            <a:ext cx="8257880" cy="5326144"/>
          </a:xfrm>
        </p:spPr>
        <p:txBody>
          <a:bodyPr>
            <a:normAutofit/>
          </a:bodyPr>
          <a:lstStyle/>
          <a:p>
            <a:pPr marL="514350" indent="-514350">
              <a:buFont typeface="+mj-lt"/>
              <a:buAutoNum type="arabicPeriod"/>
            </a:pPr>
            <a:r>
              <a:rPr lang="ja-JP" altLang="en-US"/>
              <a:t>「分母逆算器」を用いて、</a:t>
            </a:r>
            <a:br>
              <a:rPr lang="en-US" altLang="ja-JP" dirty="0"/>
            </a:br>
            <a:r>
              <a:rPr lang="ja-JP" altLang="en-US"/>
              <a:t>    </a:t>
            </a:r>
            <a:r>
              <a:rPr lang="en-US" altLang="ja-JP" dirty="0"/>
              <a:t>M</a:t>
            </a:r>
            <a:r>
              <a:rPr lang="ja-JP" altLang="en-US"/>
              <a:t>個の四捨五入された割合の値から、</a:t>
            </a:r>
            <a:br>
              <a:rPr lang="en-US" altLang="ja-JP" dirty="0"/>
            </a:br>
            <a:r>
              <a:rPr lang="ja-JP" altLang="en-US"/>
              <a:t>    共通する分母候補を得る。</a:t>
            </a:r>
            <a:endParaRPr lang="en-US" altLang="ja-JP" dirty="0"/>
          </a:p>
          <a:p>
            <a:pPr marL="514350" indent="-514350">
              <a:buFont typeface="+mj-lt"/>
              <a:buAutoNum type="arabicPeriod"/>
            </a:pPr>
            <a:r>
              <a:rPr kumimoji="1" lang="ja-JP" altLang="en-US"/>
              <a:t>その分母候補の各値について、</a:t>
            </a:r>
            <a:br>
              <a:rPr kumimoji="1" lang="en-US" altLang="ja-JP" dirty="0"/>
            </a:br>
            <a:r>
              <a:rPr lang="ja-JP" altLang="en-US"/>
              <a:t>適当な</a:t>
            </a:r>
            <a:r>
              <a:rPr kumimoji="1" lang="ja-JP" altLang="en-US"/>
              <a:t>事前確率</a:t>
            </a:r>
            <a:r>
              <a:rPr kumimoji="1" lang="en-US" altLang="ja-JP" dirty="0"/>
              <a:t>P</a:t>
            </a:r>
            <a:r>
              <a:rPr kumimoji="1" lang="en-US" altLang="ja-JP" baseline="-25000" dirty="0"/>
              <a:t>0</a:t>
            </a:r>
            <a:r>
              <a:rPr kumimoji="1" lang="ja-JP" altLang="en-US"/>
              <a:t>を分母と分子に決めることで</a:t>
            </a:r>
            <a:br>
              <a:rPr kumimoji="1" lang="en-US" altLang="ja-JP" dirty="0"/>
            </a:br>
            <a:r>
              <a:rPr kumimoji="1" lang="ja-JP" altLang="en-US"/>
              <a:t> 事後確率</a:t>
            </a:r>
            <a:r>
              <a:rPr kumimoji="1" lang="en-US" altLang="ja-JP" dirty="0"/>
              <a:t>P</a:t>
            </a:r>
            <a:r>
              <a:rPr kumimoji="1" lang="en-US" altLang="ja-JP" baseline="-25000" dirty="0"/>
              <a:t>1</a:t>
            </a:r>
            <a:r>
              <a:rPr kumimoji="1" lang="ja-JP" altLang="en-US"/>
              <a:t>を算出可能とすることで、算出する。</a:t>
            </a:r>
            <a:endParaRPr kumimoji="1" lang="en-US" altLang="ja-JP" dirty="0"/>
          </a:p>
          <a:p>
            <a:pPr marL="514350" indent="-514350">
              <a:buFont typeface="+mj-lt"/>
              <a:buAutoNum type="arabicPeriod"/>
            </a:pPr>
            <a:r>
              <a:rPr lang="ja-JP" altLang="en-US"/>
              <a:t>分母</a:t>
            </a:r>
            <a:r>
              <a:rPr lang="en-US" altLang="ja-JP" dirty="0"/>
              <a:t>D</a:t>
            </a:r>
            <a:r>
              <a:rPr lang="ja-JP" altLang="en-US"/>
              <a:t>を確率変数として確率</a:t>
            </a:r>
            <a:r>
              <a:rPr lang="en-US" altLang="ja-JP" dirty="0"/>
              <a:t>P</a:t>
            </a:r>
            <a:r>
              <a:rPr lang="en-US" altLang="ja-JP" baseline="-25000" dirty="0"/>
              <a:t>0</a:t>
            </a:r>
            <a:r>
              <a:rPr lang="en-US" altLang="ja-JP" dirty="0"/>
              <a:t>(D)</a:t>
            </a:r>
            <a:r>
              <a:rPr lang="ja-JP" altLang="en-US"/>
              <a:t>で生成し、</a:t>
            </a:r>
            <a:br>
              <a:rPr lang="en-US" altLang="ja-JP" dirty="0"/>
            </a:br>
            <a:r>
              <a:rPr lang="ja-JP" altLang="en-US"/>
              <a:t>分子</a:t>
            </a:r>
            <a:r>
              <a:rPr lang="en-US" altLang="ja-JP" dirty="0"/>
              <a:t>N</a:t>
            </a:r>
            <a:r>
              <a:rPr lang="en-US" altLang="ja-JP" baseline="-25000" dirty="0"/>
              <a:t>i</a:t>
            </a:r>
            <a:r>
              <a:rPr lang="en-US" altLang="ja-JP" dirty="0"/>
              <a:t>=1〜D-1</a:t>
            </a:r>
            <a:r>
              <a:rPr lang="ja-JP" altLang="en-US"/>
              <a:t>を一様分布で</a:t>
            </a:r>
            <a:r>
              <a:rPr lang="en-US" altLang="ja-JP" dirty="0" err="1"/>
              <a:t>i.i.d.</a:t>
            </a:r>
            <a:r>
              <a:rPr lang="ja-JP" altLang="en-US"/>
              <a:t>で</a:t>
            </a:r>
            <a:r>
              <a:rPr lang="en-US" altLang="ja-JP" dirty="0"/>
              <a:t>M</a:t>
            </a:r>
            <a:r>
              <a:rPr lang="ja-JP" altLang="en-US"/>
              <a:t>個生成して</a:t>
            </a:r>
            <a:br>
              <a:rPr lang="en-US" altLang="ja-JP" dirty="0"/>
            </a:br>
            <a:r>
              <a:rPr lang="en-US" altLang="ja-JP" dirty="0"/>
              <a:t>N</a:t>
            </a:r>
            <a:r>
              <a:rPr lang="en-US" altLang="ja-JP" baseline="-25000" dirty="0"/>
              <a:t>i</a:t>
            </a:r>
            <a:r>
              <a:rPr lang="en-US" altLang="ja-JP" dirty="0"/>
              <a:t>/D</a:t>
            </a:r>
            <a:r>
              <a:rPr lang="ja-JP" altLang="en-US"/>
              <a:t>のある桁まで四捨五入した値から、</a:t>
            </a:r>
            <a:br>
              <a:rPr lang="en-US" altLang="ja-JP" dirty="0"/>
            </a:br>
            <a:r>
              <a:rPr lang="ja-JP" altLang="en-US"/>
              <a:t>分母候補を逆算した場合の</a:t>
            </a:r>
            <a:r>
              <a:rPr lang="en-US" altLang="ja-JP" dirty="0"/>
              <a:t> </a:t>
            </a:r>
            <a:br>
              <a:rPr lang="en-US" altLang="ja-JP" dirty="0"/>
            </a:br>
            <a:r>
              <a:rPr lang="en-US" altLang="ja-JP" dirty="0"/>
              <a:t> </a:t>
            </a:r>
            <a:r>
              <a:rPr lang="ja-JP" altLang="en-US"/>
              <a:t>確率としての値である</a:t>
            </a:r>
            <a:r>
              <a:rPr kumimoji="1" lang="en-US" altLang="ja-JP" dirty="0"/>
              <a:t>P</a:t>
            </a:r>
            <a:r>
              <a:rPr kumimoji="1" lang="en-US" altLang="ja-JP" baseline="-25000" dirty="0"/>
              <a:t>1</a:t>
            </a:r>
            <a:r>
              <a:rPr kumimoji="1" lang="en-US" altLang="ja-JP" dirty="0"/>
              <a:t>(D)</a:t>
            </a:r>
            <a:r>
              <a:rPr kumimoji="1" lang="ja-JP" altLang="en-US"/>
              <a:t> を</a:t>
            </a:r>
            <a:r>
              <a:rPr kumimoji="1" lang="ja-JP" altLang="en-US" u="sng"/>
              <a:t>確信度</a:t>
            </a:r>
            <a:r>
              <a:rPr kumimoji="1" lang="ja-JP" altLang="en-US"/>
              <a:t>と見なす。</a:t>
            </a:r>
            <a:endParaRPr kumimoji="1" lang="en-US" altLang="ja-JP" dirty="0"/>
          </a:p>
          <a:p>
            <a:pPr marL="514350" indent="-514350" algn="just">
              <a:buFont typeface="+mj-lt"/>
              <a:buAutoNum type="arabicPeriod"/>
            </a:pPr>
            <a:r>
              <a:rPr lang="ja-JP" altLang="en-US"/>
              <a:t>その</a:t>
            </a:r>
            <a:r>
              <a:rPr lang="ja-JP" altLang="en-US" u="sng"/>
              <a:t>確信度</a:t>
            </a:r>
            <a:r>
              <a:rPr lang="ja-JP" altLang="en-US"/>
              <a:t>の分布を、異なる</a:t>
            </a:r>
            <a:r>
              <a:rPr lang="en-US" altLang="ja-JP" dirty="0"/>
              <a:t>M=1,2,3…</a:t>
            </a:r>
            <a:r>
              <a:rPr lang="ja-JP" altLang="en-US"/>
              <a:t>で考察。</a:t>
            </a:r>
            <a:endParaRPr kumimoji="1" lang="ja-JP" altLang="en-US"/>
          </a:p>
        </p:txBody>
      </p:sp>
    </p:spTree>
    <p:extLst>
      <p:ext uri="{BB962C8B-B14F-4D97-AF65-F5344CB8AC3E}">
        <p14:creationId xmlns:p14="http://schemas.microsoft.com/office/powerpoint/2010/main" val="4490129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823C245-2E5E-B1D7-9D9D-3DADE9EE688D}"/>
              </a:ext>
            </a:extLst>
          </p:cNvPr>
          <p:cNvSpPr>
            <a:spLocks noGrp="1"/>
          </p:cNvSpPr>
          <p:nvPr>
            <p:ph type="title"/>
          </p:nvPr>
        </p:nvSpPr>
        <p:spPr>
          <a:xfrm>
            <a:off x="628650" y="365127"/>
            <a:ext cx="7886700" cy="926346"/>
          </a:xfrm>
        </p:spPr>
        <p:txBody>
          <a:bodyPr/>
          <a:lstStyle/>
          <a:p>
            <a:r>
              <a:rPr lang="ja-JP" altLang="en-US"/>
              <a:t>最初に設けた仮定</a:t>
            </a:r>
            <a:endParaRPr kumimoji="1" lang="ja-JP" altLang="en-US"/>
          </a:p>
        </p:txBody>
      </p:sp>
      <p:sp>
        <p:nvSpPr>
          <p:cNvPr id="3" name="コンテンツ プレースホルダー 2">
            <a:extLst>
              <a:ext uri="{FF2B5EF4-FFF2-40B4-BE49-F238E27FC236}">
                <a16:creationId xmlns:a16="http://schemas.microsoft.com/office/drawing/2014/main" id="{9B568BDE-0B33-7820-C972-C9A3E0F48066}"/>
              </a:ext>
            </a:extLst>
          </p:cNvPr>
          <p:cNvSpPr>
            <a:spLocks noGrp="1"/>
          </p:cNvSpPr>
          <p:nvPr>
            <p:ph idx="1"/>
          </p:nvPr>
        </p:nvSpPr>
        <p:spPr>
          <a:xfrm>
            <a:off x="619223" y="1282046"/>
            <a:ext cx="7886700" cy="4885490"/>
          </a:xfrm>
        </p:spPr>
        <p:txBody>
          <a:bodyPr>
            <a:normAutofit/>
          </a:bodyPr>
          <a:lstStyle/>
          <a:p>
            <a:r>
              <a:rPr kumimoji="1" lang="ja-JP" altLang="en-US"/>
              <a:t>分子を分母で割って求めた割合の値を、</a:t>
            </a:r>
            <a:br>
              <a:rPr kumimoji="1" lang="en-US" altLang="ja-JP" dirty="0"/>
            </a:br>
            <a:r>
              <a:rPr kumimoji="1" lang="ja-JP" altLang="en-US"/>
              <a:t>四捨五入した結果は、小数点以下</a:t>
            </a:r>
            <a:r>
              <a:rPr kumimoji="1" lang="en-US" altLang="ja-JP" dirty="0"/>
              <a:t>2</a:t>
            </a:r>
            <a:r>
              <a:rPr kumimoji="1" lang="ja-JP" altLang="en-US"/>
              <a:t>桁とする。</a:t>
            </a:r>
            <a:endParaRPr kumimoji="1" lang="en-US" altLang="ja-JP" dirty="0"/>
          </a:p>
          <a:p>
            <a:r>
              <a:rPr lang="ja-JP" altLang="en-US"/>
              <a:t>分母</a:t>
            </a:r>
            <a:r>
              <a:rPr lang="en-US" altLang="ja-JP" dirty="0"/>
              <a:t>D</a:t>
            </a:r>
            <a:r>
              <a:rPr lang="ja-JP" altLang="en-US"/>
              <a:t>は</a:t>
            </a:r>
            <a:r>
              <a:rPr lang="en-US" altLang="ja-JP" dirty="0"/>
              <a:t>2</a:t>
            </a:r>
            <a:r>
              <a:rPr lang="ja-JP" altLang="en-US"/>
              <a:t>から</a:t>
            </a:r>
            <a:r>
              <a:rPr lang="en-US" altLang="ja-JP" dirty="0"/>
              <a:t>50</a:t>
            </a:r>
            <a:r>
              <a:rPr lang="ja-JP" altLang="en-US"/>
              <a:t>以下の整数とする。</a:t>
            </a:r>
            <a:endParaRPr lang="en-US" altLang="ja-JP" dirty="0"/>
          </a:p>
          <a:p>
            <a:pPr lvl="1"/>
            <a:r>
              <a:rPr lang="en-US" altLang="ja-JP" dirty="0"/>
              <a:t>51</a:t>
            </a:r>
            <a:r>
              <a:rPr lang="ja-JP" altLang="en-US"/>
              <a:t>以上を考えない理由</a:t>
            </a:r>
            <a:r>
              <a:rPr lang="en-US" altLang="ja-JP" dirty="0"/>
              <a:t> (※</a:t>
            </a:r>
            <a:r>
              <a:rPr lang="ja-JP" altLang="en-US"/>
              <a:t>下記はやや雑である</a:t>
            </a:r>
            <a:r>
              <a:rPr lang="en-US" altLang="ja-JP" dirty="0"/>
              <a:t>): </a:t>
            </a:r>
            <a:br>
              <a:rPr lang="en-US" altLang="ja-JP" dirty="0"/>
            </a:br>
            <a:r>
              <a:rPr lang="en-US" altLang="ja-JP" dirty="0"/>
              <a:t>  50</a:t>
            </a:r>
            <a:r>
              <a:rPr lang="ja-JP" altLang="en-US"/>
              <a:t>以下の限定で、</a:t>
            </a:r>
            <a:r>
              <a:rPr lang="en-US" altLang="ja-JP" dirty="0"/>
              <a:t>M</a:t>
            </a:r>
            <a:r>
              <a:rPr lang="ja-JP" altLang="en-US"/>
              <a:t>≧</a:t>
            </a:r>
            <a:r>
              <a:rPr lang="en-US" altLang="ja-JP" dirty="0"/>
              <a:t>7</a:t>
            </a:r>
            <a:r>
              <a:rPr lang="ja-JP" altLang="en-US"/>
              <a:t>なら、分母決定確率≧</a:t>
            </a:r>
            <a:r>
              <a:rPr lang="en-US" altLang="ja-JP" dirty="0"/>
              <a:t>97%</a:t>
            </a:r>
            <a:r>
              <a:rPr lang="ja-JP" altLang="en-US"/>
              <a:t>。</a:t>
            </a:r>
            <a:br>
              <a:rPr lang="en-US" altLang="ja-JP" dirty="0"/>
            </a:br>
            <a:r>
              <a:rPr lang="en-US" altLang="ja-JP" dirty="0"/>
              <a:t>  51</a:t>
            </a:r>
            <a:r>
              <a:rPr lang="ja-JP" altLang="en-US"/>
              <a:t>を含めた瞬間に</a:t>
            </a:r>
            <a:r>
              <a:rPr lang="en-US" altLang="ja-JP" dirty="0"/>
              <a:t>49</a:t>
            </a:r>
            <a:r>
              <a:rPr lang="ja-JP" altLang="en-US"/>
              <a:t>の場合と高い確率で混同。</a:t>
            </a:r>
            <a:endParaRPr lang="en-US" altLang="ja-JP" dirty="0"/>
          </a:p>
          <a:p>
            <a:pPr lvl="1"/>
            <a:r>
              <a:rPr lang="ja-JP" altLang="en-US"/>
              <a:t>分母</a:t>
            </a:r>
            <a:r>
              <a:rPr lang="en-US" altLang="ja-JP" dirty="0"/>
              <a:t>1</a:t>
            </a:r>
            <a:r>
              <a:rPr lang="ja-JP" altLang="en-US"/>
              <a:t>の場合を考える必要もないと考えられる。</a:t>
            </a:r>
            <a:endParaRPr lang="en-US" altLang="ja-JP" dirty="0"/>
          </a:p>
          <a:p>
            <a:r>
              <a:rPr lang="ja-JP" altLang="en-US"/>
              <a:t>分母の分布は、分母の値の逆数に比例させる。</a:t>
            </a:r>
            <a:endParaRPr lang="en-US" altLang="ja-JP" dirty="0"/>
          </a:p>
          <a:p>
            <a:r>
              <a:rPr lang="ja-JP" altLang="en-US"/>
              <a:t>分子の分布は</a:t>
            </a:r>
            <a:r>
              <a:rPr lang="en-US" altLang="ja-JP" dirty="0"/>
              <a:t>1</a:t>
            </a:r>
            <a:r>
              <a:rPr lang="ja-JP" altLang="en-US"/>
              <a:t>から</a:t>
            </a:r>
            <a:r>
              <a:rPr lang="en-US" altLang="ja-JP" dirty="0"/>
              <a:t>D-1</a:t>
            </a:r>
            <a:r>
              <a:rPr lang="ja-JP" altLang="en-US"/>
              <a:t>の整数とする。</a:t>
            </a:r>
            <a:endParaRPr lang="en-US" altLang="ja-JP" dirty="0"/>
          </a:p>
          <a:p>
            <a:pPr lvl="1"/>
            <a:r>
              <a:rPr lang="ja-JP" altLang="en-US"/>
              <a:t>分母</a:t>
            </a:r>
            <a:r>
              <a:rPr lang="en-US" altLang="ja-JP" dirty="0"/>
              <a:t>D</a:t>
            </a:r>
            <a:r>
              <a:rPr lang="ja-JP" altLang="en-US"/>
              <a:t>に対し、分子の値が</a:t>
            </a:r>
            <a:r>
              <a:rPr lang="en-US" altLang="ja-JP" dirty="0"/>
              <a:t>0</a:t>
            </a:r>
            <a:r>
              <a:rPr lang="ja-JP" altLang="en-US"/>
              <a:t>と</a:t>
            </a:r>
            <a:r>
              <a:rPr lang="en-US" altLang="ja-JP" dirty="0"/>
              <a:t>D</a:t>
            </a:r>
            <a:r>
              <a:rPr lang="ja-JP" altLang="en-US"/>
              <a:t>の場合は考察不要。</a:t>
            </a:r>
            <a:endParaRPr lang="en-US" altLang="ja-JP" dirty="0"/>
          </a:p>
          <a:p>
            <a:pPr lvl="1"/>
            <a:r>
              <a:rPr lang="ja-JP" altLang="en-US"/>
              <a:t>尤度は</a:t>
            </a:r>
            <a:r>
              <a:rPr lang="en-US" altLang="ja-JP" dirty="0"/>
              <a:t> 1/(D-1)</a:t>
            </a:r>
            <a:r>
              <a:rPr lang="en-US" altLang="ja-JP" baseline="30000" dirty="0"/>
              <a:t>M</a:t>
            </a:r>
            <a:r>
              <a:rPr lang="en-US" altLang="ja-JP" dirty="0"/>
              <a:t> </a:t>
            </a:r>
            <a:r>
              <a:rPr lang="ja-JP" altLang="en-US"/>
              <a:t>に比例することになる。</a:t>
            </a:r>
            <a:endParaRPr lang="en-US" altLang="ja-JP" dirty="0"/>
          </a:p>
          <a:p>
            <a:endParaRPr kumimoji="1" lang="en-US" altLang="ja-JP" dirty="0"/>
          </a:p>
          <a:p>
            <a:endParaRPr kumimoji="1" lang="ja-JP" altLang="en-US"/>
          </a:p>
        </p:txBody>
      </p:sp>
    </p:spTree>
    <p:extLst>
      <p:ext uri="{BB962C8B-B14F-4D97-AF65-F5344CB8AC3E}">
        <p14:creationId xmlns:p14="http://schemas.microsoft.com/office/powerpoint/2010/main" val="25593965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E1A8A80-1BEC-5091-DFFA-B4BEB00D2322}"/>
              </a:ext>
            </a:extLst>
          </p:cNvPr>
          <p:cNvSpPr>
            <a:spLocks noGrp="1"/>
          </p:cNvSpPr>
          <p:nvPr>
            <p:ph type="title"/>
          </p:nvPr>
        </p:nvSpPr>
        <p:spPr>
          <a:xfrm>
            <a:off x="628650" y="365126"/>
            <a:ext cx="7886700" cy="794259"/>
          </a:xfrm>
        </p:spPr>
        <p:txBody>
          <a:bodyPr>
            <a:noAutofit/>
          </a:bodyPr>
          <a:lstStyle/>
          <a:p>
            <a:r>
              <a:rPr kumimoji="1" lang="ja-JP" altLang="en-US" sz="2800" b="1">
                <a:solidFill>
                  <a:srgbClr val="FF0000"/>
                </a:solidFill>
              </a:rPr>
              <a:t>別の考察</a:t>
            </a:r>
            <a:r>
              <a:rPr kumimoji="1" lang="en-US" altLang="ja-JP" sz="2800" b="1" dirty="0">
                <a:solidFill>
                  <a:srgbClr val="FF0000"/>
                </a:solidFill>
              </a:rPr>
              <a:t>1</a:t>
            </a:r>
            <a:r>
              <a:rPr lang="en-US" altLang="ja-JP" sz="2800" dirty="0">
                <a:solidFill>
                  <a:srgbClr val="FF0000"/>
                </a:solidFill>
              </a:rPr>
              <a:t>: </a:t>
            </a:r>
            <a:r>
              <a:rPr kumimoji="1" lang="ja-JP" altLang="en-US" sz="2800"/>
              <a:t>近似値の個数</a:t>
            </a:r>
            <a:r>
              <a:rPr kumimoji="1" lang="en-US" altLang="ja-JP" sz="2800" dirty="0"/>
              <a:t>M</a:t>
            </a:r>
            <a:r>
              <a:rPr kumimoji="1" lang="ja-JP" altLang="en-US" sz="2800"/>
              <a:t>がどれくらいあれば</a:t>
            </a:r>
            <a:br>
              <a:rPr kumimoji="1" lang="en-US" altLang="ja-JP" sz="2800" dirty="0"/>
            </a:br>
            <a:r>
              <a:rPr kumimoji="1" lang="ja-JP" altLang="en-US" sz="2800"/>
              <a:t>元の分母の値が求まる確率が高まるか</a:t>
            </a:r>
          </a:p>
        </p:txBody>
      </p:sp>
      <p:sp>
        <p:nvSpPr>
          <p:cNvPr id="3" name="コンテンツ プレースホルダー 2">
            <a:extLst>
              <a:ext uri="{FF2B5EF4-FFF2-40B4-BE49-F238E27FC236}">
                <a16:creationId xmlns:a16="http://schemas.microsoft.com/office/drawing/2014/main" id="{540360B9-BA31-E9E4-44E0-23E92C08B0D6}"/>
              </a:ext>
            </a:extLst>
          </p:cNvPr>
          <p:cNvSpPr>
            <a:spLocks noGrp="1"/>
          </p:cNvSpPr>
          <p:nvPr>
            <p:ph idx="1"/>
          </p:nvPr>
        </p:nvSpPr>
        <p:spPr>
          <a:xfrm>
            <a:off x="628650" y="5788058"/>
            <a:ext cx="7886700" cy="935660"/>
          </a:xfrm>
        </p:spPr>
        <p:txBody>
          <a:bodyPr>
            <a:normAutofit fontScale="85000" lnSpcReduction="20000"/>
          </a:bodyPr>
          <a:lstStyle/>
          <a:p>
            <a:pPr marL="0" indent="0">
              <a:lnSpc>
                <a:spcPct val="110000"/>
              </a:lnSpc>
              <a:buNone/>
            </a:pPr>
            <a:r>
              <a:rPr kumimoji="1" lang="ja-JP" altLang="en-US" sz="2400"/>
              <a:t>横軸は分母</a:t>
            </a:r>
            <a:r>
              <a:rPr kumimoji="1" lang="en-US" altLang="ja-JP" sz="2400" dirty="0"/>
              <a:t>D</a:t>
            </a:r>
            <a:r>
              <a:rPr kumimoji="1" lang="ja-JP" altLang="en-US" sz="2400"/>
              <a:t>。</a:t>
            </a:r>
            <a:r>
              <a:rPr kumimoji="1" lang="en-US" altLang="ja-JP" sz="2400" dirty="0"/>
              <a:t>M=1,2,3,..,12</a:t>
            </a:r>
            <a:r>
              <a:rPr kumimoji="1" lang="ja-JP" altLang="en-US" sz="2400"/>
              <a:t>に対して、左下の赤系色から水色に対応。</a:t>
            </a:r>
            <a:br>
              <a:rPr kumimoji="1" lang="en-US" altLang="ja-JP" sz="2400" dirty="0"/>
            </a:br>
            <a:r>
              <a:rPr kumimoji="1" lang="ja-JP" altLang="en-US" sz="2400"/>
              <a:t>縦軸は、「</a:t>
            </a:r>
            <a:r>
              <a:rPr kumimoji="1" lang="en-US" altLang="ja-JP" sz="2400" dirty="0"/>
              <a:t>M</a:t>
            </a:r>
            <a:r>
              <a:rPr kumimoji="1" lang="ja-JP" altLang="en-US" sz="2400"/>
              <a:t>個の異なる割合近似値をランダムに与えて分母候補を推定した時に、その候補の最小値が</a:t>
            </a:r>
            <a:r>
              <a:rPr kumimoji="1" lang="en-US" altLang="ja-JP" sz="2400" dirty="0"/>
              <a:t>D</a:t>
            </a:r>
            <a:r>
              <a:rPr kumimoji="1" lang="ja-JP" altLang="en-US" sz="2400"/>
              <a:t>に一致する確率」。</a:t>
            </a:r>
          </a:p>
        </p:txBody>
      </p:sp>
      <p:pic>
        <p:nvPicPr>
          <p:cNvPr id="4" name="図 3">
            <a:extLst>
              <a:ext uri="{FF2B5EF4-FFF2-40B4-BE49-F238E27FC236}">
                <a16:creationId xmlns:a16="http://schemas.microsoft.com/office/drawing/2014/main" id="{98B7D428-C135-1087-4644-C7A3435CB720}"/>
              </a:ext>
            </a:extLst>
          </p:cNvPr>
          <p:cNvPicPr>
            <a:picLocks noChangeAspect="1"/>
          </p:cNvPicPr>
          <p:nvPr/>
        </p:nvPicPr>
        <p:blipFill>
          <a:blip r:embed="rId2"/>
          <a:stretch>
            <a:fillRect/>
          </a:stretch>
        </p:blipFill>
        <p:spPr>
          <a:xfrm>
            <a:off x="685800" y="1211503"/>
            <a:ext cx="7772400" cy="4453847"/>
          </a:xfrm>
          <a:prstGeom prst="rect">
            <a:avLst/>
          </a:prstGeom>
        </p:spPr>
      </p:pic>
    </p:spTree>
    <p:extLst>
      <p:ext uri="{BB962C8B-B14F-4D97-AF65-F5344CB8AC3E}">
        <p14:creationId xmlns:p14="http://schemas.microsoft.com/office/powerpoint/2010/main" val="19771459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E1A8A80-1BEC-5091-DFFA-B4BEB00D2322}"/>
              </a:ext>
            </a:extLst>
          </p:cNvPr>
          <p:cNvSpPr>
            <a:spLocks noGrp="1"/>
          </p:cNvSpPr>
          <p:nvPr>
            <p:ph type="title"/>
          </p:nvPr>
        </p:nvSpPr>
        <p:spPr>
          <a:xfrm>
            <a:off x="628650" y="365126"/>
            <a:ext cx="7886700" cy="794259"/>
          </a:xfrm>
        </p:spPr>
        <p:txBody>
          <a:bodyPr>
            <a:noAutofit/>
          </a:bodyPr>
          <a:lstStyle/>
          <a:p>
            <a:r>
              <a:rPr kumimoji="1" lang="ja-JP" altLang="en-US" sz="2800" b="1">
                <a:solidFill>
                  <a:srgbClr val="FF0000"/>
                </a:solidFill>
              </a:rPr>
              <a:t>別の考察</a:t>
            </a:r>
            <a:r>
              <a:rPr kumimoji="1" lang="en-US" altLang="ja-JP" sz="2800" b="1" dirty="0">
                <a:solidFill>
                  <a:srgbClr val="FF0000"/>
                </a:solidFill>
              </a:rPr>
              <a:t>2</a:t>
            </a:r>
            <a:r>
              <a:rPr lang="en-US" altLang="ja-JP" sz="2800" dirty="0">
                <a:solidFill>
                  <a:srgbClr val="FF0000"/>
                </a:solidFill>
              </a:rPr>
              <a:t>: </a:t>
            </a:r>
            <a:r>
              <a:rPr lang="ja-JP" altLang="en-US" sz="2800"/>
              <a:t>分母が</a:t>
            </a:r>
            <a:r>
              <a:rPr lang="en-US" altLang="ja-JP" sz="2800" dirty="0"/>
              <a:t>51</a:t>
            </a:r>
            <a:r>
              <a:rPr lang="ja-JP" altLang="en-US" sz="2800"/>
              <a:t>の割合の近似値は</a:t>
            </a:r>
            <a:r>
              <a:rPr lang="en-US" altLang="ja-JP" sz="2800" dirty="0"/>
              <a:t>49</a:t>
            </a:r>
            <a:r>
              <a:rPr lang="ja-JP" altLang="en-US" sz="2800"/>
              <a:t>の場合と混同しやすい。</a:t>
            </a:r>
            <a:r>
              <a:rPr lang="en-US" altLang="ja-JP" sz="2800" dirty="0"/>
              <a:t>52</a:t>
            </a:r>
            <a:r>
              <a:rPr lang="ja-JP" altLang="en-US" sz="2800"/>
              <a:t>は</a:t>
            </a:r>
            <a:r>
              <a:rPr lang="en-US" altLang="ja-JP" sz="2800" dirty="0"/>
              <a:t>48</a:t>
            </a:r>
            <a:r>
              <a:rPr lang="ja-JP" altLang="en-US" sz="2800"/>
              <a:t>と同様。</a:t>
            </a:r>
            <a:r>
              <a:rPr lang="en-US" altLang="ja-JP" sz="2800" dirty="0"/>
              <a:t>53</a:t>
            </a:r>
            <a:r>
              <a:rPr lang="ja-JP" altLang="en-US" sz="2800"/>
              <a:t>は</a:t>
            </a:r>
            <a:r>
              <a:rPr lang="en-US" altLang="ja-JP" sz="2800" dirty="0"/>
              <a:t>47</a:t>
            </a:r>
            <a:r>
              <a:rPr lang="ja-JP" altLang="en-US" sz="2800"/>
              <a:t>と同様。</a:t>
            </a:r>
            <a:endParaRPr kumimoji="1" lang="ja-JP" altLang="en-US" sz="2800"/>
          </a:p>
        </p:txBody>
      </p:sp>
      <p:sp>
        <p:nvSpPr>
          <p:cNvPr id="3" name="コンテンツ プレースホルダー 2">
            <a:extLst>
              <a:ext uri="{FF2B5EF4-FFF2-40B4-BE49-F238E27FC236}">
                <a16:creationId xmlns:a16="http://schemas.microsoft.com/office/drawing/2014/main" id="{540360B9-BA31-E9E4-44E0-23E92C08B0D6}"/>
              </a:ext>
            </a:extLst>
          </p:cNvPr>
          <p:cNvSpPr>
            <a:spLocks noGrp="1"/>
          </p:cNvSpPr>
          <p:nvPr>
            <p:ph idx="1"/>
          </p:nvPr>
        </p:nvSpPr>
        <p:spPr>
          <a:xfrm>
            <a:off x="424205" y="5118755"/>
            <a:ext cx="8380429" cy="1604963"/>
          </a:xfrm>
        </p:spPr>
        <p:txBody>
          <a:bodyPr>
            <a:normAutofit fontScale="92500" lnSpcReduction="20000"/>
          </a:bodyPr>
          <a:lstStyle/>
          <a:p>
            <a:pPr marL="0" indent="0">
              <a:lnSpc>
                <a:spcPct val="110000"/>
              </a:lnSpc>
              <a:buNone/>
            </a:pPr>
            <a:r>
              <a:rPr kumimoji="1" lang="ja-JP" altLang="en-US" sz="1800"/>
              <a:t>左端の数は分母である。その右に、整数の分子に対する割合の近似値として、小数点とそれ以下の</a:t>
            </a:r>
            <a:r>
              <a:rPr kumimoji="1" lang="en-US" altLang="ja-JP" sz="1800" dirty="0"/>
              <a:t>2</a:t>
            </a:r>
            <a:r>
              <a:rPr kumimoji="1" lang="ja-JP" altLang="en-US" sz="1800"/>
              <a:t>桁を並べた。</a:t>
            </a:r>
            <a:br>
              <a:rPr kumimoji="1" lang="en-US" altLang="ja-JP" sz="1800" dirty="0"/>
            </a:br>
            <a:br>
              <a:rPr kumimoji="1" lang="en-US" altLang="ja-JP" sz="1800" dirty="0"/>
            </a:br>
            <a:r>
              <a:rPr kumimoji="1" lang="ja-JP" altLang="en-US" sz="1800"/>
              <a:t>中央の行の</a:t>
            </a:r>
            <a:r>
              <a:rPr kumimoji="1" lang="en-US" altLang="ja-JP" sz="1800" dirty="0"/>
              <a:t>50</a:t>
            </a:r>
            <a:r>
              <a:rPr lang="ja-JP" altLang="en-US" sz="1800"/>
              <a:t>から注目すると、上に行くと数の並びの個数は減少して欠けていく様子が、下に向かって数の並びの個数が増加して割り込んで入っていく様子が、かなり対称的に並んでいる。</a:t>
            </a:r>
            <a:endParaRPr kumimoji="1" lang="ja-JP" altLang="en-US" sz="1800"/>
          </a:p>
        </p:txBody>
      </p:sp>
      <p:pic>
        <p:nvPicPr>
          <p:cNvPr id="5" name="図 4">
            <a:extLst>
              <a:ext uri="{FF2B5EF4-FFF2-40B4-BE49-F238E27FC236}">
                <a16:creationId xmlns:a16="http://schemas.microsoft.com/office/drawing/2014/main" id="{34764B30-90F4-AAC3-998A-CF4398C5FB23}"/>
              </a:ext>
            </a:extLst>
          </p:cNvPr>
          <p:cNvPicPr>
            <a:picLocks noChangeAspect="1"/>
          </p:cNvPicPr>
          <p:nvPr/>
        </p:nvPicPr>
        <p:blipFill>
          <a:blip r:embed="rId2"/>
          <a:stretch>
            <a:fillRect/>
          </a:stretch>
        </p:blipFill>
        <p:spPr>
          <a:xfrm>
            <a:off x="685800" y="1206372"/>
            <a:ext cx="7772400" cy="3766527"/>
          </a:xfrm>
          <a:prstGeom prst="rect">
            <a:avLst/>
          </a:prstGeom>
        </p:spPr>
      </p:pic>
    </p:spTree>
    <p:extLst>
      <p:ext uri="{BB962C8B-B14F-4D97-AF65-F5344CB8AC3E}">
        <p14:creationId xmlns:p14="http://schemas.microsoft.com/office/powerpoint/2010/main" val="363265427"/>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133</TotalTime>
  <Words>710</Words>
  <Application>Microsoft Macintosh PowerPoint</Application>
  <PresentationFormat>画面に合わせる (4:3)</PresentationFormat>
  <Paragraphs>28</Paragraphs>
  <Slides>6</Slides>
  <Notes>0</Notes>
  <HiddenSlides>0</HiddenSlides>
  <MMClips>0</MMClips>
  <ScaleCrop>false</ScaleCrop>
  <HeadingPairs>
    <vt:vector size="6" baseType="variant">
      <vt:variant>
        <vt:lpstr>使用されているフォント</vt:lpstr>
      </vt:variant>
      <vt:variant>
        <vt:i4>3</vt:i4>
      </vt:variant>
      <vt:variant>
        <vt:lpstr>テーマ</vt:lpstr>
      </vt:variant>
      <vt:variant>
        <vt:i4>1</vt:i4>
      </vt:variant>
      <vt:variant>
        <vt:lpstr>スライド タイトル</vt:lpstr>
      </vt:variant>
      <vt:variant>
        <vt:i4>6</vt:i4>
      </vt:variant>
    </vt:vector>
  </HeadingPairs>
  <TitlesOfParts>
    <vt:vector size="10" baseType="lpstr">
      <vt:lpstr>Arial</vt:lpstr>
      <vt:lpstr>Calibri</vt:lpstr>
      <vt:lpstr>Calibri Light</vt:lpstr>
      <vt:lpstr>Office テーマ</vt:lpstr>
      <vt:lpstr>四捨五入したパーセンテージが何個あれば 共通する分母を逆算して求まる値に 確信が高く持てるかについての ベイズ推定の考え方による考察</vt:lpstr>
      <vt:lpstr>ベイズの式</vt:lpstr>
      <vt:lpstr>本スライドの問題設定 :</vt:lpstr>
      <vt:lpstr>最初に設けた仮定</vt:lpstr>
      <vt:lpstr>別の考察1: 近似値の個数Mがどれくらいあれば 元の分母の値が求まる確率が高まるか</vt:lpstr>
      <vt:lpstr>別の考察2: 分母が51の割合の近似値は49の場合と混同しやすい。52は48と同様。53は47と同様。</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四捨五入したパーセンテージが何個あれば 共通する分母を逆算して求まる値に 確信が高く持てるかについての ベイズ推定の考え方による考察</dc:title>
  <dc:creator>下野 寿之</dc:creator>
  <cp:lastModifiedBy>下野 寿之</cp:lastModifiedBy>
  <cp:revision>4</cp:revision>
  <dcterms:created xsi:type="dcterms:W3CDTF">2022-11-07T13:43:12Z</dcterms:created>
  <dcterms:modified xsi:type="dcterms:W3CDTF">2022-11-07T15:56:17Z</dcterms:modified>
</cp:coreProperties>
</file>

<file path=docProps/thumbnail.jpeg>
</file>